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7" r:id="rId4"/>
    <p:sldId id="261" r:id="rId5"/>
    <p:sldId id="263" r:id="rId6"/>
    <p:sldId id="260" r:id="rId7"/>
    <p:sldId id="262" r:id="rId8"/>
    <p:sldId id="264" r:id="rId9"/>
    <p:sldId id="265" r:id="rId10"/>
    <p:sldId id="275" r:id="rId11"/>
    <p:sldId id="276" r:id="rId12"/>
    <p:sldId id="283" r:id="rId13"/>
    <p:sldId id="293" r:id="rId14"/>
    <p:sldId id="292" r:id="rId15"/>
    <p:sldId id="291" r:id="rId16"/>
    <p:sldId id="290" r:id="rId17"/>
    <p:sldId id="289" r:id="rId18"/>
    <p:sldId id="288" r:id="rId19"/>
    <p:sldId id="287" r:id="rId20"/>
    <p:sldId id="286" r:id="rId21"/>
    <p:sldId id="278" r:id="rId22"/>
    <p:sldId id="294" r:id="rId23"/>
    <p:sldId id="299" r:id="rId24"/>
    <p:sldId id="298" r:id="rId25"/>
    <p:sldId id="297" r:id="rId26"/>
    <p:sldId id="296" r:id="rId27"/>
    <p:sldId id="295" r:id="rId28"/>
    <p:sldId id="300" r:id="rId29"/>
    <p:sldId id="308" r:id="rId30"/>
    <p:sldId id="307" r:id="rId31"/>
    <p:sldId id="279" r:id="rId32"/>
    <p:sldId id="312" r:id="rId33"/>
    <p:sldId id="311" r:id="rId34"/>
    <p:sldId id="310" r:id="rId35"/>
    <p:sldId id="313" r:id="rId36"/>
    <p:sldId id="314" r:id="rId37"/>
    <p:sldId id="316" r:id="rId38"/>
    <p:sldId id="315" r:id="rId39"/>
    <p:sldId id="317" r:id="rId40"/>
    <p:sldId id="280" r:id="rId41"/>
    <p:sldId id="274" r:id="rId42"/>
    <p:sldId id="273" r:id="rId43"/>
    <p:sldId id="272" r:id="rId44"/>
    <p:sldId id="320" r:id="rId45"/>
    <p:sldId id="321" r:id="rId46"/>
    <p:sldId id="271" r:id="rId47"/>
    <p:sldId id="281" r:id="rId48"/>
    <p:sldId id="259" r:id="rId49"/>
    <p:sldId id="325" r:id="rId50"/>
    <p:sldId id="326" r:id="rId51"/>
    <p:sldId id="32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n, Denise" initials="TD" lastIdx="3" clrIdx="0">
    <p:extLst>
      <p:ext uri="{19B8F6BF-5375-455C-9EA6-DF929625EA0E}">
        <p15:presenceInfo xmlns:p15="http://schemas.microsoft.com/office/powerpoint/2012/main" userId="S-1-5-21-2465644326-4257718427-248438421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3T08:20:27.39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3T08:20:27.39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3T08:20:27.39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497D-3FB3-40C8-859F-AF966A45F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Industrial Structure and Capital Flows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FE3FA-54C3-4CED-9E83-39BEFF0A7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Written by </a:t>
            </a:r>
            <a:r>
              <a:rPr lang="en-US" altLang="zh-CN" dirty="0" err="1"/>
              <a:t>Keyu</a:t>
            </a:r>
            <a:r>
              <a:rPr lang="en-US" altLang="zh-CN" dirty="0"/>
              <a:t> Jin</a:t>
            </a:r>
          </a:p>
          <a:p>
            <a:r>
              <a:rPr lang="en-US" altLang="zh-CN" dirty="0"/>
              <a:t>Presented by Denise Tian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682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E4AE-DC8D-43BD-BA63-AE1BFD72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Analytical Framework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D76A-8248-430B-B054-CABB5DBE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Only convergence effect: </a:t>
            </a:r>
          </a:p>
          <a:p>
            <a:pPr marL="457200" lvl="1" indent="0">
              <a:buNone/>
            </a:pPr>
            <a:r>
              <a:rPr lang="en-US" altLang="zh-CN" dirty="0"/>
              <a:t>the standard neoclassical case when sectors feature no differences in factor intensities</a:t>
            </a:r>
          </a:p>
          <a:p>
            <a:r>
              <a:rPr lang="en-US" altLang="zh-CN" dirty="0"/>
              <a:t>Only composition effect: </a:t>
            </a:r>
          </a:p>
          <a:p>
            <a:pPr marL="457200" lvl="1" indent="0">
              <a:buNone/>
            </a:pPr>
            <a:r>
              <a:rPr lang="en-US" altLang="zh-CN" dirty="0"/>
              <a:t>when the most labor-intensive sector uses only labor as an input to production</a:t>
            </a:r>
          </a:p>
          <a:p>
            <a:pPr marL="0" indent="0">
              <a:buNone/>
            </a:pPr>
            <a:r>
              <a:rPr lang="en-US" altLang="zh-CN" dirty="0"/>
              <a:t>		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216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D4BE-AFE7-47E9-B6CA-374ABA81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II.	The Model Description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64017-8C53-4B89-BA33-AC0251441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4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2F66-9AE5-4A7A-B83F-3FA25599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F519-907C-4EC1-931A-CDD2F477B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Home (h) and Foreign (f)</a:t>
            </a:r>
          </a:p>
          <a:p>
            <a:r>
              <a:rPr lang="en-US" altLang="zh-CN" dirty="0"/>
              <a:t>Sectors (</a:t>
            </a:r>
            <a:r>
              <a:rPr lang="en-US" altLang="zh-CN" dirty="0" err="1"/>
              <a:t>i</a:t>
            </a:r>
            <a:r>
              <a:rPr lang="en-US" altLang="zh-CN" dirty="0"/>
              <a:t>), Countries (j)</a:t>
            </a:r>
          </a:p>
          <a:p>
            <a:r>
              <a:rPr lang="en-US" altLang="zh-CN" dirty="0"/>
              <a:t>Consumers live for two periods, the young (y) work and the old (o) do not work</a:t>
            </a:r>
          </a:p>
          <a:p>
            <a:r>
              <a:rPr lang="en-US" altLang="zh-CN" dirty="0"/>
              <a:t>Intermediate goods are combined to produce a composite good that is used for consumption and investment</a:t>
            </a:r>
          </a:p>
          <a:p>
            <a:r>
              <a:rPr lang="en-US" altLang="zh-CN" dirty="0"/>
              <a:t>Technologies differ:</a:t>
            </a:r>
          </a:p>
          <a:p>
            <a:pPr lvl="1"/>
            <a:r>
              <a:rPr lang="en-US" altLang="zh-CN" dirty="0"/>
              <a:t>The labor input consists only of domestic labor</a:t>
            </a:r>
          </a:p>
          <a:p>
            <a:pPr lvl="1"/>
            <a:r>
              <a:rPr lang="en-US" altLang="zh-CN" dirty="0"/>
              <a:t>Intermediate-goods-producing firms are subject to country-specific productivity and labor force shocks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921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3A39-3077-45BC-B228-D0734B75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A. Production Technologies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71F90A-E228-4A79-834F-50E97A87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513" y="2568575"/>
            <a:ext cx="4167188" cy="54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C44DB-0D86-4BA4-A28F-917D37228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687" y="3116767"/>
            <a:ext cx="4045014" cy="423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A61DD-F941-4A9F-ACA8-F0529E728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152" y="3540630"/>
            <a:ext cx="3927549" cy="9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3EDE6-8000-4B8A-BA00-8ECB581FD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153" y="4767263"/>
            <a:ext cx="3453548" cy="681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46512-2BC5-4EE2-812B-2CF7557DC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614" y="5556316"/>
            <a:ext cx="3748087" cy="417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C94B71-755A-4418-B7AD-7FB06129F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319" y="2630739"/>
            <a:ext cx="4362802" cy="423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77466-0B9D-4475-ADED-97B13A9BA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319" y="3279380"/>
            <a:ext cx="3310306" cy="49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AFFB1-5BFC-4057-9E91-F6D875756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319" y="3978171"/>
            <a:ext cx="3048000" cy="47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72B111-A4C9-4740-9960-175B98680C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319" y="4654569"/>
            <a:ext cx="3891218" cy="469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7510B-4660-440B-8C73-F6417FB2A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3319" y="5310831"/>
            <a:ext cx="3935421" cy="9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BB8E-87E3-4ED0-BBAD-530F7F8D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B. Consumers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257C0A-D405-4A50-AFB1-273716665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57475"/>
            <a:ext cx="3917346" cy="401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B2197-531E-497F-8420-289EE547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73" y="3246441"/>
            <a:ext cx="3686175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3327A-1DE4-4854-BB25-1C02BA1C4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573" y="4484697"/>
            <a:ext cx="375285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4FCD9-19B5-43B8-B78E-F82057938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75" y="3279779"/>
            <a:ext cx="3743325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0F9DB-E7BE-4290-B3A7-CDD8777CB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4322772"/>
            <a:ext cx="36766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9BFC-DEC2-4208-B256-7D6D192D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C. Market Clearing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099658-3FAC-4627-B431-CDEC372B1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81300"/>
            <a:ext cx="3648075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F6788-F637-42F4-BD2C-BDCA58DE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7" y="3381375"/>
            <a:ext cx="3448050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47A08-A2E8-4711-8067-4CC518599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2" y="5143500"/>
            <a:ext cx="3171825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C7B6D-1623-4403-A47E-0BC3702C6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2669791"/>
            <a:ext cx="2838450" cy="781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5B1B2-47FF-400B-A01C-1AFF28201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1" y="2526534"/>
            <a:ext cx="3019423" cy="286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0B4220-FBD4-4A3F-AA5E-5D230A9E793B}"/>
              </a:ext>
            </a:extLst>
          </p:cNvPr>
          <p:cNvSpPr txBox="1"/>
          <p:nvPr/>
        </p:nvSpPr>
        <p:spPr>
          <a:xfrm>
            <a:off x="6276975" y="3886200"/>
            <a:ext cx="380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world resource constraint</a:t>
            </a:r>
            <a:endParaRPr lang="zh-CN" alt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F2C8B-FFB3-4674-BFCA-A966BCCB2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0" y="4405313"/>
            <a:ext cx="3609975" cy="542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4EF2F-814B-4DB7-A1BC-9A20583A7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650" y="5289353"/>
            <a:ext cx="3771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7282-6076-4944-BD39-BA1E7311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Equilibrium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123E-6F8D-42B5-A0CC-91E5CA988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Assumption 1: </a:t>
            </a:r>
            <a:r>
              <a:rPr lang="en-US" altLang="zh-CN" i="1" dirty="0"/>
              <a:t>Unitary elasticity of substitution of intermediate goods </a:t>
            </a:r>
            <a:r>
              <a:rPr lang="en-US" altLang="zh-CN" dirty="0"/>
              <a:t>(θ = 1).</a:t>
            </a:r>
          </a:p>
          <a:p>
            <a:endParaRPr lang="en-US" altLang="zh-CN" dirty="0"/>
          </a:p>
          <a:p>
            <a:r>
              <a:rPr lang="en-US" altLang="zh-CN" dirty="0"/>
              <a:t>Assumption 2: </a:t>
            </a:r>
            <a:r>
              <a:rPr lang="en-US" altLang="zh-CN" i="1" dirty="0"/>
              <a:t>Consumers have logarithmic preferences </a:t>
            </a:r>
            <a:r>
              <a:rPr lang="en-US" altLang="zh-CN" dirty="0"/>
              <a:t>( ρ = 1).</a:t>
            </a:r>
          </a:p>
          <a:p>
            <a:endParaRPr lang="en-US" altLang="zh-CN" dirty="0"/>
          </a:p>
          <a:p>
            <a:r>
              <a:rPr lang="en-US" altLang="zh-CN" dirty="0"/>
              <a:t>Assumption 3: </a:t>
            </a:r>
            <a:r>
              <a:rPr lang="en-US" altLang="zh-CN" i="1" dirty="0"/>
              <a:t>The capital-adjustment technology is log-linear</a:t>
            </a:r>
            <a:r>
              <a:rPr lang="en-US" altLang="zh-CN" dirty="0"/>
              <a:t>, </a:t>
            </a:r>
            <a:r>
              <a:rPr lang="en-US" altLang="zh-CN" i="1" dirty="0"/>
              <a:t>as in equation </a:t>
            </a:r>
            <a:r>
              <a:rPr lang="en-US" altLang="zh-CN" dirty="0"/>
              <a:t>(3).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08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A918-77F8-4844-8339-27B6E07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Equilibrium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84E9-A967-4994-8905-6C9D9BD6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Optimal consumption of a young consumer in j</a:t>
            </a:r>
          </a:p>
          <a:p>
            <a:endParaRPr lang="en-US" altLang="zh-CN" dirty="0"/>
          </a:p>
          <a:p>
            <a:r>
              <a:rPr lang="en-US" altLang="zh-CN" sz="1800" dirty="0"/>
              <a:t>Global investment-output ratio is a constant</a:t>
            </a:r>
          </a:p>
          <a:p>
            <a:endParaRPr lang="en-US" altLang="zh-CN" dirty="0"/>
          </a:p>
          <a:p>
            <a:r>
              <a:rPr lang="en-US" altLang="zh-CN" sz="1800" dirty="0"/>
              <a:t>Investment in any sector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, in any country j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285F1-8910-431E-BFCB-94697A7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4" y="2925808"/>
            <a:ext cx="4333874" cy="492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99594-A9D2-413C-9BEF-00E0F96C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4" y="3838575"/>
            <a:ext cx="3971924" cy="59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BF115-2D21-4039-AEFE-7C498F43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4" y="4725096"/>
            <a:ext cx="4076698" cy="14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96AD-9182-4933-AC44-238691DE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Equilibrium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1641-F65B-4647-A0F5-D99FA544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Lemma 1: </a:t>
            </a:r>
            <a:r>
              <a:rPr lang="en-US" altLang="zh-CN" i="1" dirty="0"/>
              <a:t>The share of global investment allocated to industry </a:t>
            </a:r>
            <a:r>
              <a:rPr lang="en-US" altLang="zh-CN" i="1" dirty="0" err="1"/>
              <a:t>i</a:t>
            </a:r>
            <a:r>
              <a:rPr lang="en-US" altLang="zh-CN" dirty="0"/>
              <a:t>, μ </a:t>
            </a:r>
            <a:r>
              <a:rPr lang="en-US" altLang="zh-CN" i="1" dirty="0"/>
              <a:t>it </a:t>
            </a:r>
            <a:r>
              <a:rPr lang="en-US" altLang="zh-CN" dirty="0"/>
              <a:t>, </a:t>
            </a:r>
            <a:r>
              <a:rPr lang="en-US" altLang="zh-CN" i="1" dirty="0"/>
              <a:t>is a constant where</a:t>
            </a:r>
          </a:p>
          <a:p>
            <a:endParaRPr lang="en-US" altLang="zh-CN" i="1" dirty="0"/>
          </a:p>
          <a:p>
            <a:endParaRPr lang="en-US" altLang="zh-CN" i="1" dirty="0"/>
          </a:p>
          <a:p>
            <a:r>
              <a:rPr lang="en-US" altLang="zh-CN" dirty="0"/>
              <a:t>The greater the “weighted capital share” for industry </a:t>
            </a:r>
            <a:r>
              <a:rPr lang="en-US" altLang="zh-CN" i="1" dirty="0" err="1"/>
              <a:t>i</a:t>
            </a:r>
            <a:r>
              <a:rPr lang="en-US" altLang="zh-CN" dirty="0"/>
              <a:t> relative to the weighted average capital share, the larger the share of global investment apportioned to industry </a:t>
            </a:r>
            <a:r>
              <a:rPr lang="en-US" altLang="zh-CN" i="1" dirty="0" err="1"/>
              <a:t>i</a:t>
            </a:r>
            <a:r>
              <a:rPr lang="en-US" altLang="zh-CN" dirty="0"/>
              <a:t>.</a:t>
            </a:r>
            <a:endParaRPr lang="en-US" altLang="zh-CN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01A29-0D45-4045-96EC-4EEA16E7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2" y="3005137"/>
            <a:ext cx="45243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590C-228B-4B99-814F-27B8E482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Equilibrium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D696-7D97-4331-86C1-EC751D3AE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u="sng" dirty="0"/>
              <a:t>Convergence and Composition Effect:</a:t>
            </a:r>
          </a:p>
          <a:p>
            <a:r>
              <a:rPr lang="en-US" altLang="zh-CN" dirty="0"/>
              <a:t>The </a:t>
            </a:r>
            <a:r>
              <a:rPr lang="en-US" altLang="zh-CN" i="1" dirty="0"/>
              <a:t>country-share </a:t>
            </a:r>
            <a:r>
              <a:rPr lang="en-US" altLang="zh-CN" dirty="0"/>
              <a:t>of global investment in any industry </a:t>
            </a:r>
            <a:r>
              <a:rPr lang="en-US" altLang="zh-CN" i="1" dirty="0" err="1"/>
              <a:t>i</a:t>
            </a:r>
            <a:endParaRPr lang="en-US" altLang="zh-CN" i="1" dirty="0"/>
          </a:p>
          <a:p>
            <a:endParaRPr lang="en-US" altLang="zh-CN" i="1" dirty="0"/>
          </a:p>
          <a:p>
            <a:endParaRPr lang="en-US" altLang="zh-CN" i="1" dirty="0"/>
          </a:p>
          <a:p>
            <a:r>
              <a:rPr lang="en-US" altLang="zh-CN" i="1" dirty="0"/>
              <a:t> </a:t>
            </a:r>
          </a:p>
          <a:p>
            <a:endParaRPr lang="en-US" altLang="zh-CN" i="1" dirty="0"/>
          </a:p>
          <a:p>
            <a:endParaRPr lang="en-US" altLang="zh-CN" i="1" dirty="0"/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211F9-A7B3-45DE-88EA-94B2CFFF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6" y="3501616"/>
            <a:ext cx="4886325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B0F8D-BE03-44BF-9DBD-9D7B71EC1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36" y="4166370"/>
            <a:ext cx="4962525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5FBFD-579A-43FE-BFE2-3C3A55C76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4838605"/>
            <a:ext cx="7362825" cy="14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3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254395-4F5E-4599-BF3E-002B1750BACB}"/>
              </a:ext>
            </a:extLst>
          </p:cNvPr>
          <p:cNvSpPr txBox="1"/>
          <p:nvPr/>
        </p:nvSpPr>
        <p:spPr>
          <a:xfrm>
            <a:off x="2130641" y="1047565"/>
            <a:ext cx="82651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altLang="zh-CN" sz="3200" dirty="0"/>
              <a:t>Overview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altLang="zh-CN" sz="3200" dirty="0"/>
              <a:t>The Model Description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altLang="zh-CN" sz="3200" dirty="0"/>
              <a:t>The Composition Effect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altLang="zh-CN" sz="3200" dirty="0"/>
              <a:t>Quantitative Analysis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altLang="zh-CN" sz="3200" dirty="0"/>
              <a:t>Suggestive Empirical Evidence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altLang="zh-CN" sz="3200" dirty="0"/>
              <a:t>Final 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59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605E-9C3A-4B20-8E2A-EDB0DE8C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Equilibrium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74716-E565-450F-82BF-EAF7C16EB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487" y="2868613"/>
            <a:ext cx="5610225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DCB0C-68AC-4DC3-BFB0-67AC6133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4451352"/>
            <a:ext cx="4600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F733-6ABA-45C8-BDB3-46BC5B9E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III.	The Composition Effect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3EB9D-6027-4065-83A5-9F06E8E27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8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33A5-267D-4ACC-A84E-2FA750A0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100" dirty="0"/>
              <a:t>Assumption IV: </a:t>
            </a:r>
            <a:r>
              <a:rPr lang="en-US" altLang="zh-CN" sz="3100" i="1" dirty="0"/>
              <a:t>The most labor-intensive sector uses only labor as an input and no capital in the production technology</a:t>
            </a:r>
            <a:r>
              <a:rPr lang="en-US" altLang="zh-CN" sz="3100" dirty="0"/>
              <a:t>, </a:t>
            </a:r>
            <a:r>
              <a:rPr lang="en-US" altLang="zh-CN" sz="3100" i="1" dirty="0"/>
              <a:t>i.e</a:t>
            </a:r>
            <a:r>
              <a:rPr lang="en-US" altLang="zh-CN" sz="3100" i="1"/>
              <a:t>.</a:t>
            </a:r>
            <a:r>
              <a:rPr lang="en-US" altLang="zh-CN" sz="3100"/>
              <a:t>, α</a:t>
            </a:r>
            <a:r>
              <a:rPr lang="en-US" altLang="zh-CN" sz="3100" baseline="-25000"/>
              <a:t>1</a:t>
            </a:r>
            <a:r>
              <a:rPr lang="en-US" altLang="zh-CN" sz="3100"/>
              <a:t> </a:t>
            </a:r>
            <a:r>
              <a:rPr lang="en-US" altLang="zh-CN" sz="3100" dirty="0"/>
              <a:t>= 0.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B3B9-ED8F-4340-B32F-B8F491D0F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Effective capital-labor ratio in sector </a:t>
            </a:r>
            <a:r>
              <a:rPr lang="en-US" altLang="zh-CN" i="1" dirty="0"/>
              <a:t>I</a:t>
            </a:r>
          </a:p>
          <a:p>
            <a:endParaRPr lang="en-US" altLang="zh-CN" i="1" dirty="0"/>
          </a:p>
          <a:p>
            <a:endParaRPr lang="en-US" altLang="zh-CN" i="1" dirty="0"/>
          </a:p>
          <a:p>
            <a:r>
              <a:rPr lang="en-US" altLang="zh-CN" dirty="0"/>
              <a:t>Labor reallocation across sectors </a:t>
            </a:r>
            <a:r>
              <a:rPr lang="en-US" altLang="zh-CN" i="1" dirty="0"/>
              <a:t>alone </a:t>
            </a:r>
            <a:r>
              <a:rPr lang="en-US" altLang="zh-CN" dirty="0"/>
              <a:t>is sufficient to equalize sector-level capital effective-labor ratios, across countries.</a:t>
            </a:r>
          </a:p>
          <a:p>
            <a:r>
              <a:rPr lang="en-US" altLang="zh-CN" dirty="0"/>
              <a:t>Thus, convergence effect is totally removed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4AEBB-68E8-4B11-8E4F-FCAA7B37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3081337"/>
            <a:ext cx="43243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76C9-C69E-4E09-A680-3052419F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Proposition 1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512A-2131-4112-9F1E-AD56F4F1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85507"/>
            <a:ext cx="9601196" cy="3318936"/>
          </a:xfrm>
        </p:spPr>
        <p:txBody>
          <a:bodyPr>
            <a:normAutofit/>
          </a:bodyPr>
          <a:lstStyle/>
          <a:p>
            <a:r>
              <a:rPr lang="en-US" altLang="zh-CN" dirty="0"/>
              <a:t>Proposition 1: </a:t>
            </a:r>
            <a:r>
              <a:rPr lang="en-US" altLang="zh-CN" i="1" dirty="0"/>
              <a:t>With Assumptions </a:t>
            </a:r>
            <a:r>
              <a:rPr lang="en-US" altLang="zh-CN" dirty="0"/>
              <a:t>1−4, </a:t>
            </a:r>
            <a:r>
              <a:rPr lang="en-US" altLang="zh-CN" i="1" dirty="0"/>
              <a:t>the share of Home’s investment in any industry </a:t>
            </a:r>
            <a:r>
              <a:rPr lang="en-US" altLang="zh-CN" i="1" dirty="0" err="1"/>
              <a:t>i</a:t>
            </a:r>
            <a:r>
              <a:rPr lang="en-US" altLang="zh-CN" dirty="0"/>
              <a:t>, η </a:t>
            </a:r>
            <a:r>
              <a:rPr lang="en-US" altLang="zh-CN" i="1" dirty="0"/>
              <a:t>it </a:t>
            </a:r>
            <a:r>
              <a:rPr lang="en-US" altLang="zh-CN" dirty="0"/>
              <a:t>, </a:t>
            </a:r>
            <a:r>
              <a:rPr lang="en-US" altLang="zh-CN" i="1" dirty="0"/>
              <a:t>is a constant and is equal to its initial share of world capital stock in that sector</a:t>
            </a:r>
          </a:p>
          <a:p>
            <a:endParaRPr lang="en-US" altLang="zh-CN" i="1" dirty="0"/>
          </a:p>
          <a:p>
            <a:endParaRPr lang="en-US" altLang="zh-CN" i="1" dirty="0"/>
          </a:p>
          <a:p>
            <a:endParaRPr lang="en-US" altLang="zh-CN" i="1" dirty="0"/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021DE-259A-4E55-ACDE-7D389AD3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4062412"/>
            <a:ext cx="39147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3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E34F-A959-440F-A1AE-F95DEF9A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Proposition 1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F6611B-4234-42D8-B82D-C2508083F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801938"/>
            <a:ext cx="6877050" cy="1381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C9665-ED88-48BA-808C-4445D304B89B}"/>
              </a:ext>
            </a:extLst>
          </p:cNvPr>
          <p:cNvSpPr txBox="1"/>
          <p:nvPr/>
        </p:nvSpPr>
        <p:spPr>
          <a:xfrm>
            <a:off x="1885950" y="4629150"/>
            <a:ext cx="828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positive labor force/productivity shock =&gt; increase world output =&gt; increase proportionate investment =&gt; capital flows to countries with higher initial weighted-average capital share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165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9DAF-44BC-48AD-8CC0-6FA9AB01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A. Aggregate Savings and Investment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2453-BA4C-4F34-BB2F-E6EC7E23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800" dirty="0"/>
              <a:t>Country </a:t>
            </a:r>
            <a:r>
              <a:rPr lang="en-US" altLang="zh-CN" sz="1800" i="1" dirty="0"/>
              <a:t>j</a:t>
            </a:r>
            <a:r>
              <a:rPr lang="en-US" altLang="zh-CN" sz="1800" dirty="0"/>
              <a:t>’s labor income-GDP ratio can then be expressed as (a negative function of κ)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1800" dirty="0"/>
              <a:t>Country </a:t>
            </a:r>
            <a:r>
              <a:rPr lang="en-US" altLang="zh-CN" sz="1800" i="1" dirty="0"/>
              <a:t>j’s</a:t>
            </a:r>
            <a:r>
              <a:rPr lang="en-US" altLang="zh-CN" sz="1800" dirty="0"/>
              <a:t> saving to GDP ratio (a negative function of κ)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A fall in κ causes j to specialize in labor-intensive goods</a:t>
            </a:r>
            <a:endParaRPr lang="zh-CN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3A714-C5A8-4061-9115-A739D9AF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6" y="2878907"/>
            <a:ext cx="5114925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6D925-BB16-42B7-B0F9-17EE4F0C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6" y="4298832"/>
            <a:ext cx="5295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9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07E2-6CB9-47F6-A7B3-A7C06343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A. Aggregate Savings and Investment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4005-FCDF-46A2-BE90-E1EB3BAA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Country </a:t>
            </a:r>
            <a:r>
              <a:rPr lang="en-US" altLang="zh-CN" i="1" dirty="0"/>
              <a:t>j’s</a:t>
            </a:r>
            <a:r>
              <a:rPr lang="en-US" altLang="zh-CN" dirty="0"/>
              <a:t> investment to GDP ratio (a positive function of κ)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38236-3A19-4A71-BB30-209AA9B0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6" y="3168650"/>
            <a:ext cx="5000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7829-5213-46DB-94DF-11A39AA2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A. Aggregate Savings and Investment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1C6633-5EB3-4225-90E5-E33655DCA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933" y="2557463"/>
            <a:ext cx="4454133" cy="331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E696B7-B346-45A4-918E-8B33A516DB9F}"/>
              </a:ext>
            </a:extLst>
          </p:cNvPr>
          <p:cNvSpPr txBox="1"/>
          <p:nvPr/>
        </p:nvSpPr>
        <p:spPr>
          <a:xfrm>
            <a:off x="8610600" y="3143250"/>
            <a:ext cx="228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Reduction in Kappa =&gt;</a:t>
            </a:r>
          </a:p>
          <a:p>
            <a:r>
              <a:rPr lang="en-US" altLang="zh-CN" dirty="0"/>
              <a:t>Net capital outflow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90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C2A9-7AEE-463C-BCAE-324FA365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A. Aggregate Savings and Investment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CE527-552D-4710-888E-BCCD5D1A8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743" y="2557463"/>
            <a:ext cx="4174513" cy="331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386C2A-989D-4C24-9FE2-EA4AE4678676}"/>
              </a:ext>
            </a:extLst>
          </p:cNvPr>
          <p:cNvSpPr txBox="1"/>
          <p:nvPr/>
        </p:nvSpPr>
        <p:spPr>
          <a:xfrm>
            <a:off x="8610600" y="3143250"/>
            <a:ext cx="228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Reduction in Kappa =&gt;</a:t>
            </a:r>
          </a:p>
          <a:p>
            <a:r>
              <a:rPr lang="en-US" altLang="zh-CN" dirty="0"/>
              <a:t>Net capital inflow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5268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F289-F5BD-4028-A38B-5F42647B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B. International Capital Flows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DE45-FBBD-41CF-82C2-1B3407B72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Proposition 2 (Globalization): </a:t>
            </a:r>
            <a:r>
              <a:rPr lang="en-US" altLang="zh-CN" i="1" dirty="0"/>
              <a:t>Suppose that all countries are initially in autarky prior to period t</a:t>
            </a:r>
            <a:r>
              <a:rPr lang="en-US" altLang="zh-CN" dirty="0"/>
              <a:t>, </a:t>
            </a:r>
            <a:r>
              <a:rPr lang="en-US" altLang="zh-CN" i="1" dirty="0"/>
              <a:t>and unexpectedly open up to trade and capital flows at t</a:t>
            </a:r>
            <a:r>
              <a:rPr lang="en-US" altLang="zh-CN" dirty="0"/>
              <a:t>. </a:t>
            </a:r>
            <a:r>
              <a:rPr lang="en-US" altLang="zh-CN" i="1" dirty="0"/>
              <a:t>Then</a:t>
            </a:r>
            <a:r>
              <a:rPr lang="en-US" altLang="zh-CN" dirty="0"/>
              <a:t>,</a:t>
            </a:r>
          </a:p>
          <a:p>
            <a:endParaRPr lang="en-US" altLang="zh-CN" dirty="0"/>
          </a:p>
          <a:p>
            <a:r>
              <a:rPr lang="en-US" altLang="zh-CN" dirty="0"/>
              <a:t>Proposition 3 (Labor Force/Productivity Shock): </a:t>
            </a:r>
            <a:r>
              <a:rPr lang="en-US" altLang="zh-CN" i="1" dirty="0"/>
              <a:t>Suppose that all countries are</a:t>
            </a:r>
          </a:p>
          <a:p>
            <a:pPr marL="0" indent="0">
              <a:buNone/>
            </a:pPr>
            <a:r>
              <a:rPr lang="en-US" altLang="zh-CN" i="1" dirty="0"/>
              <a:t>open at t</a:t>
            </a:r>
            <a:r>
              <a:rPr lang="en-US" altLang="zh-CN" dirty="0"/>
              <a:t>. </a:t>
            </a:r>
            <a:r>
              <a:rPr lang="en-US" altLang="zh-CN" i="1" dirty="0"/>
              <a:t>A high       </a:t>
            </a:r>
            <a:r>
              <a:rPr lang="fr-FR" altLang="zh-CN" i="1" dirty="0"/>
              <a:t>or       </a:t>
            </a:r>
            <a:r>
              <a:rPr lang="en-US" altLang="zh-CN" i="1" dirty="0"/>
              <a:t>in country j causes a net capital outflow in j</a:t>
            </a:r>
            <a:r>
              <a:rPr lang="en-US" altLang="zh-CN" dirty="0"/>
              <a:t>, </a:t>
            </a:r>
            <a:r>
              <a:rPr lang="en-US" altLang="zh-CN" i="1" dirty="0"/>
              <a:t>at t</a:t>
            </a:r>
            <a:r>
              <a:rPr lang="en-US" altLang="zh-CN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1B92E-B961-41DA-A4FE-C28AD338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4" y="3452812"/>
            <a:ext cx="1885950" cy="3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6F17C-2635-4DF2-8654-527EDB270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874" y="4600575"/>
            <a:ext cx="3048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47139-762E-45C0-B6AD-105877EA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675" y="4600575"/>
            <a:ext cx="333375" cy="28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1F553-780E-4A01-8E99-CE44C820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6" y="5029200"/>
            <a:ext cx="22193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B68E-5099-4631-B069-0745BDA2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		Overview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873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C2A0-5580-41D2-A046-93675D05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B. International Capital Flows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1B43-B41E-4AA1-B808-59A5F772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Proposition 4 (Path Dependence): </a:t>
            </a:r>
            <a:r>
              <a:rPr lang="en-US" altLang="zh-CN" i="1" dirty="0"/>
              <a:t>The evolution of the        depends on j’s initial weighted-average share of capital stock in the world</a:t>
            </a:r>
            <a:r>
              <a:rPr lang="en-US" altLang="zh-CN" dirty="0"/>
              <a:t>,              : </a:t>
            </a:r>
            <a:r>
              <a:rPr lang="en-US" altLang="zh-CN" i="1" dirty="0"/>
              <a:t>the higher the initial weighted-average share of capital in j</a:t>
            </a:r>
            <a:r>
              <a:rPr lang="en-US" altLang="zh-CN" dirty="0"/>
              <a:t>, </a:t>
            </a:r>
            <a:r>
              <a:rPr lang="en-US" altLang="zh-CN" i="1" dirty="0"/>
              <a:t>the higher the effective capital-labor ratio in j at every point on the transitional path.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E1F54-93FC-49A6-90BE-423BC0EA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12" y="2643187"/>
            <a:ext cx="21907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415AC-3EDF-4D51-8893-701F2D70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3048000"/>
            <a:ext cx="762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8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91DC-88CC-4F85-B084-C8DD2474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IV.	Quantitative Analysis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9F831-9412-41A7-8AA7-FAEE1C7D5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651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F0B1-DD5A-482F-8EB9-B49C7475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A. A Multi-period OLG Model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1807-FE82-443C-AE79-CA071F68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Extend analytical two-period OLG framework to a multi-period setting</a:t>
            </a:r>
          </a:p>
          <a:p>
            <a:r>
              <a:rPr lang="en-US" altLang="zh-CN" dirty="0"/>
              <a:t>Allowing for non-tradable sectors</a:t>
            </a:r>
          </a:p>
          <a:p>
            <a:r>
              <a:rPr lang="en-US" altLang="zh-CN" dirty="0"/>
              <a:t>Two important global events:</a:t>
            </a:r>
          </a:p>
          <a:p>
            <a:pPr lvl="1"/>
            <a:r>
              <a:rPr lang="en-US" altLang="zh-CN" dirty="0"/>
              <a:t>Integration of China, India, and the ex-Soviet bloc into the world economy in the beginning of the 1990s</a:t>
            </a:r>
          </a:p>
          <a:p>
            <a:pPr lvl="1"/>
            <a:r>
              <a:rPr lang="en-US" altLang="zh-CN" dirty="0"/>
              <a:t>Developing countries as a whole have experienced a rapid increase in the labor force over the period 1990–2010 (working population growth + productivity growth)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485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8F2E-1927-46A3-9AA4-B4F5CCAE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B. Calibration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7F0E51-960F-4933-8DE7-56DBAE94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287" y="2868613"/>
            <a:ext cx="60674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5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C90E-1071-42EF-8489-F6D9D5D2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C. Results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F741-C504-4D85-9058-14DDFF56E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Scenario 1 </a:t>
            </a:r>
            <a:r>
              <a:rPr lang="en-US" altLang="zh-CN" dirty="0"/>
              <a:t>(</a:t>
            </a:r>
            <a:r>
              <a:rPr lang="en-US" altLang="zh-CN" b="1" dirty="0"/>
              <a:t>Integration of China</a:t>
            </a:r>
            <a:r>
              <a:rPr lang="en-US" altLang="zh-CN" dirty="0"/>
              <a:t>, </a:t>
            </a:r>
            <a:r>
              <a:rPr lang="en-US" altLang="zh-CN" b="1" dirty="0"/>
              <a:t>India, and the ex-Soviet Bloc</a:t>
            </a:r>
            <a:r>
              <a:rPr lang="en-US" altLang="zh-CN" dirty="0"/>
              <a:t>)</a:t>
            </a:r>
            <a:r>
              <a:rPr lang="en-US" altLang="zh-CN" b="1" dirty="0"/>
              <a:t>:</a:t>
            </a:r>
          </a:p>
          <a:p>
            <a:pPr lvl="1"/>
            <a:r>
              <a:rPr lang="en-US" altLang="zh-CN" b="1" dirty="0"/>
              <a:t>Initially in their autarkic steady states (low TFP, low K/L ratio)</a:t>
            </a:r>
          </a:p>
          <a:p>
            <a:pPr lvl="2"/>
            <a:r>
              <a:rPr lang="en-US" altLang="zh-CN" b="1" dirty="0"/>
              <a:t>Price of good 1 (labor intensive good) in E-regions increases</a:t>
            </a:r>
          </a:p>
          <a:p>
            <a:pPr lvl="2"/>
            <a:r>
              <a:rPr lang="en-US" altLang="zh-CN" b="1" dirty="0"/>
              <a:t>Price of good 2 (capital intensive good) in E-regions decreases</a:t>
            </a:r>
          </a:p>
          <a:p>
            <a:pPr lvl="1"/>
            <a:r>
              <a:rPr lang="en-US" altLang="zh-CN" b="1" dirty="0"/>
              <a:t>E-region runs a large initial CA surplus upon the shock</a:t>
            </a:r>
          </a:p>
          <a:p>
            <a:pPr lvl="2"/>
            <a:r>
              <a:rPr lang="en-US" altLang="zh-CN" b="1" dirty="0"/>
              <a:t>Incorporation of non-tradable sector reduces the impact, quantitatively but not qualitatively. 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092783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F475D-F4EC-4BE6-BB89-72BF69B0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709612"/>
            <a:ext cx="69818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2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0AC1-33B9-40A2-ABBA-AA352683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C. Results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0EA9-219F-45EE-8783-22BC0C05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Scenario 2 </a:t>
            </a:r>
            <a:r>
              <a:rPr lang="en-US" altLang="zh-CN" dirty="0"/>
              <a:t>(</a:t>
            </a:r>
            <a:r>
              <a:rPr lang="en-US" altLang="zh-CN" b="1" dirty="0"/>
              <a:t>Effective Labor Force Growth in Developing Countries</a:t>
            </a:r>
            <a:r>
              <a:rPr lang="en-US" altLang="zh-CN" dirty="0"/>
              <a:t>)</a:t>
            </a:r>
            <a:r>
              <a:rPr lang="en-US" altLang="zh-CN" b="1" dirty="0"/>
              <a:t>:</a:t>
            </a:r>
          </a:p>
          <a:p>
            <a:pPr lvl="1"/>
            <a:r>
              <a:rPr lang="en-US" altLang="zh-CN" b="1" dirty="0"/>
              <a:t>Developing countries run an initial small CA deficit, followed by surplus in all remaining periods</a:t>
            </a:r>
          </a:p>
          <a:p>
            <a:pPr lvl="1"/>
            <a:r>
              <a:rPr lang="en-US" altLang="zh-CN" b="1" dirty="0"/>
              <a:t>Compare with one-sector model (large CA deficit in every period, large inflow of capital to developing countries) – only convergence effect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1314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381B6-0149-44E5-BBEE-94D91103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1333500"/>
            <a:ext cx="70294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4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FB27-F929-4784-BD8A-8B62A9A5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Discussion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7E2AE-9ACF-4C90-A372-FBC096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Extend to infinite-horizon models </a:t>
            </a:r>
          </a:p>
          <a:p>
            <a:pPr lvl="1"/>
            <a:r>
              <a:rPr lang="en-US" altLang="zh-CN" dirty="0"/>
              <a:t>Specialization patterns at the time of the shock are identical</a:t>
            </a:r>
          </a:p>
          <a:p>
            <a:pPr lvl="1"/>
            <a:r>
              <a:rPr lang="en-US" altLang="zh-CN" dirty="0"/>
              <a:t>Composition effect: the rise in demand for capital in the country that has shifted its production towards more capital-intensive </a:t>
            </a:r>
            <a:r>
              <a:rPr lang="en-US" altLang="zh-CN" dirty="0" err="1"/>
              <a:t>secters</a:t>
            </a:r>
            <a:endParaRPr lang="en-US" altLang="zh-CN" dirty="0"/>
          </a:p>
          <a:p>
            <a:pPr lvl="1"/>
            <a:r>
              <a:rPr lang="en-US" altLang="zh-CN" dirty="0"/>
              <a:t>Aggregate savings rises </a:t>
            </a:r>
          </a:p>
          <a:p>
            <a:pPr lvl="1"/>
            <a:r>
              <a:rPr lang="en-US" altLang="zh-CN" dirty="0"/>
              <a:t>Increases the amount of capital that could be released to abroad (actual flow will be based on constraints)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150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AD06-A079-4BD5-968D-49D2EF62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D. Discussion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048C-08A9-4E44-B63F-09E2204C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Strength of the Composition Effect</a:t>
            </a:r>
          </a:p>
          <a:p>
            <a:pPr lvl="1"/>
            <a:r>
              <a:rPr lang="en-US" altLang="zh-CN" dirty="0"/>
              <a:t>The composition effect is strong when specialization patterns are pronounced,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is obvious</a:t>
            </a:r>
          </a:p>
          <a:p>
            <a:pPr lvl="1"/>
            <a:r>
              <a:rPr lang="en-US" altLang="zh-CN" dirty="0"/>
              <a:t>Limitation of composition effect: when factor intensities converges to the same level</a:t>
            </a:r>
          </a:p>
        </p:txBody>
      </p:sp>
    </p:spTree>
    <p:extLst>
      <p:ext uri="{BB962C8B-B14F-4D97-AF65-F5344CB8AC3E}">
        <p14:creationId xmlns:p14="http://schemas.microsoft.com/office/powerpoint/2010/main" val="82334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06C7-3598-43E3-B165-E79EEE82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6ADE-6DFC-4E44-B024-D45027E0E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Conventional analysis omits the structure of trade and effects of trade patterns</a:t>
            </a:r>
          </a:p>
          <a:p>
            <a:r>
              <a:rPr lang="en-US" altLang="zh-CN" dirty="0"/>
              <a:t>Trade patterns are crucial in global allocation of capital </a:t>
            </a:r>
          </a:p>
          <a:p>
            <a:r>
              <a:rPr lang="en-US" altLang="zh-CN" dirty="0"/>
              <a:t>Explains issues surrounding global imbalances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3512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668D-5122-4CA6-B82F-B23A941A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V. 	Suggestive Empirical Evidences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3E88E-F3E4-4133-8454-71463F280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93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D0A3-9E4E-4492-8387-62124341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Purpose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348-BCE7-4579-B4FA-838F8427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provide some suggestive evidence for the main prediction of the theory:</a:t>
            </a:r>
          </a:p>
          <a:p>
            <a:pPr lvl="1"/>
            <a:r>
              <a:rPr lang="en-US" altLang="zh-CN" dirty="0"/>
              <a:t>Whether countries which have become more specialized in capital intensive goods have also run greater current account deficits</a:t>
            </a:r>
          </a:p>
          <a:p>
            <a:pPr lvl="1"/>
            <a:r>
              <a:rPr lang="en-US" altLang="zh-CN" dirty="0"/>
              <a:t>Whether changes in the relative prices of capital and labor intensive goods are consistent with the theory</a:t>
            </a:r>
          </a:p>
          <a:p>
            <a:pPr lvl="3"/>
            <a:r>
              <a:rPr lang="en-US" altLang="zh-CN" dirty="0"/>
              <a:t>First document facts on the trading patterns and the current account dynamics across countries over the last two decades</a:t>
            </a:r>
          </a:p>
          <a:p>
            <a:pPr lvl="3"/>
            <a:r>
              <a:rPr lang="en-US" altLang="zh-CN" dirty="0"/>
              <a:t>Then proceeds to investigate the main prediction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0363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5691-41AF-41D5-A17D-58FCA17C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Methodology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5166-A5BF-4303-A4C0-387E0F94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Constructing time-varying specialization patterns for each country, based on the notion of “Revealed Comparative Advantage’’</a:t>
            </a:r>
          </a:p>
          <a:p>
            <a:r>
              <a:rPr lang="en-US" altLang="zh-CN" dirty="0"/>
              <a:t>Using these specialization patterns to detect whether changes in these patterns are correlated with current account movements in a way that is consistent with the theory</a:t>
            </a:r>
          </a:p>
          <a:p>
            <a:endParaRPr lang="zh-CN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2024D-9F82-4798-AEB1-74A4E2D6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4829175"/>
            <a:ext cx="66484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F0F7-8B50-480A-8456-C80E6FB1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FD60-4BC4-43CB-9378-460403FC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Patterns of “Revealed Comparative Advantage’’ and the Current Account</a:t>
            </a:r>
          </a:p>
          <a:p>
            <a:pPr lvl="1"/>
            <a:r>
              <a:rPr lang="en-US" altLang="zh-CN" dirty="0"/>
              <a:t>Increase in capital intensity reduces alpha for developing countries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D7C1EE-20BC-4E87-A720-735FEC5B5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70276"/>
            <a:ext cx="59626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2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F0F7-8B50-480A-8456-C80E6FB1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FD60-4BC4-43CB-9378-460403FC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Patterns of “Revealed Comparative Advantage’’ and the Current Account</a:t>
            </a:r>
          </a:p>
          <a:p>
            <a:pPr lvl="1"/>
            <a:r>
              <a:rPr lang="en-US" altLang="zh-CN" dirty="0"/>
              <a:t>Relationship between alpha and current account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The central theoretical prediction is that countries with become more specialized in capital-intensive industries over time run greater current account deficits.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15374-5611-4B5B-B516-DAAD94B7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3735387"/>
            <a:ext cx="34861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54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5DC94-C41A-4C42-9B13-182EF3DC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343025"/>
            <a:ext cx="59626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28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DDF5-C7A2-4F9E-A7FF-56B86268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A6A336-9457-437F-9ABE-7DFECD47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Relative Prices</a:t>
            </a:r>
          </a:p>
          <a:p>
            <a:pPr lvl="1"/>
            <a:r>
              <a:rPr lang="en-US" altLang="zh-CN" dirty="0"/>
              <a:t>Fall in price of labor-intensive goods, met by data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CC8F8-F67E-41F8-8FE3-44E051C2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547533"/>
            <a:ext cx="4890416" cy="25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2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668D-5122-4CA6-B82F-B23A941A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VI. 	Final Remarks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3E88E-F3E4-4133-8454-71463F280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48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875C-B4C5-4853-B2A2-35F4DF55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Final Remarks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F2F3-32D9-4EC1-849D-6A9864DF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International commodity trade and financial capital flow – A Multi-sector Model</a:t>
            </a:r>
          </a:p>
          <a:p>
            <a:r>
              <a:rPr lang="en-US" altLang="zh-CN" dirty="0"/>
              <a:t>Capital-Intensity of a country’s export and production structure affects its demand for financial capital</a:t>
            </a:r>
          </a:p>
          <a:p>
            <a:r>
              <a:rPr lang="en-US" altLang="zh-CN" dirty="0"/>
              <a:t>Financial capital inflows into a country can affect its degree of specialization in capital-intensive industries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0729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875C-B4C5-4853-B2A2-35F4DF55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Final Remarks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F2F3-32D9-4EC1-849D-6A9864DF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Composition effect: capital tends to flow toward countries that become more specialized in capital-intensive sectors</a:t>
            </a:r>
          </a:p>
          <a:p>
            <a:r>
              <a:rPr lang="en-US" altLang="zh-CN" dirty="0"/>
              <a:t>Convergence effect: capital tend to flow toward where capital is scarcer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02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D56F-BD39-4E06-A0A3-92D256BF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 Phenomena in Global Economy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0948-0F1F-4B37-BA5B-BEA30D36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Trade and financial integration</a:t>
            </a:r>
          </a:p>
          <a:p>
            <a:endParaRPr lang="en-US" altLang="zh-CN" dirty="0"/>
          </a:p>
          <a:p>
            <a:r>
              <a:rPr lang="en-US" altLang="zh-CN" dirty="0"/>
              <a:t>Rapid labor force/productivity growth in the emerging market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034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875C-B4C5-4853-B2A2-35F4DF55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Final Remarks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F2F3-32D9-4EC1-849D-6A9864DFD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Globalization or faster labor force/productivity growth can lead to capital flows away</a:t>
            </a:r>
          </a:p>
          <a:p>
            <a:r>
              <a:rPr lang="en-US" altLang="zh-CN" dirty="0"/>
              <a:t>Sharp contrast with the standard one sector model, but is consistent with data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528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AC4A-E7D3-49C6-B5FF-988224B1E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You!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68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076F-0FD2-445C-BB6C-22436285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Idea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CAEA7-E1CB-476D-8621-AFDC553B9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Interaction of commodity trade and capital flow</a:t>
            </a:r>
          </a:p>
          <a:p>
            <a:r>
              <a:rPr lang="en-US" altLang="zh-CN" dirty="0"/>
              <a:t>Composition Effect: capital tends to flow toward countries that become more specialized in capital-intensive industries</a:t>
            </a:r>
          </a:p>
          <a:p>
            <a:r>
              <a:rPr lang="en-US" altLang="zh-CN" dirty="0"/>
              <a:t>Convergence Effect: capital tends to flow to where it is scarcer</a:t>
            </a:r>
          </a:p>
          <a:p>
            <a:r>
              <a:rPr lang="en-US" altLang="zh-CN" dirty="0"/>
              <a:t>With a labor force/productivity shock -&gt; capital flows -&gt; current account imbalances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8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25DB-B422-4177-A1D6-D22D08F4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Purpose of the Paper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68E4-A4B9-47A5-B183-7D2BD7DC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Develop a general-equilibrium framework that integrates factor-proportion-based trade and financial capital flows,</a:t>
            </a:r>
            <a:r>
              <a:rPr lang="zh-CN" altLang="en-US" dirty="0"/>
              <a:t> </a:t>
            </a:r>
            <a:r>
              <a:rPr lang="en-US" altLang="zh-CN" dirty="0"/>
              <a:t>allowing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interplay</a:t>
            </a:r>
          </a:p>
          <a:p>
            <a:endParaRPr lang="en-US" altLang="zh-CN" dirty="0"/>
          </a:p>
          <a:p>
            <a:r>
              <a:rPr lang="en-US" altLang="zh-CN" dirty="0"/>
              <a:t>Develop results on how global equilibrium responds to a variety of shocks and structural changes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35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DB89-54C9-4A51-A88E-7957FB22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How can changes in the structure of trade and specialization patterns affect capital flows?</a:t>
            </a:r>
            <a:endParaRPr lang="zh-CN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2C00-E9D4-4941-8C35-5E84BE21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Supply and Demand of Capital</a:t>
            </a:r>
          </a:p>
          <a:p>
            <a:r>
              <a:rPr lang="en-US" altLang="zh-CN" dirty="0"/>
              <a:t>Home: fully specializes in producing capital-intensive goods (K&amp;N)</a:t>
            </a:r>
          </a:p>
          <a:p>
            <a:r>
              <a:rPr lang="en-US" altLang="zh-CN" dirty="0"/>
              <a:t>Foreign: fully specializes in producing labor-intensive goods (only N)</a:t>
            </a:r>
          </a:p>
          <a:p>
            <a:r>
              <a:rPr lang="en-US" altLang="zh-CN" dirty="0"/>
              <a:t>Result: a labor force/productivity boom in Foreign can only lead to a capital outflow</a:t>
            </a:r>
          </a:p>
          <a:p>
            <a:r>
              <a:rPr lang="en-US" altLang="zh-CN" dirty="0"/>
              <a:t>Intuitions?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4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52A8-76E8-4BEB-8A50-D36D44D0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Analytical Framework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52D4-4462-4B56-A403-FD4B62B7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stochastic two-country overlapping generations model with production and capital accumulation on the closed-economy, with multiple tradable sectors that differ in factor intensity</a:t>
            </a:r>
          </a:p>
          <a:p>
            <a:r>
              <a:rPr lang="en-US" altLang="zh-CN" dirty="0"/>
              <a:t>Financial capital is allowed to flow across boarders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18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1498</Words>
  <Application>Microsoft Office PowerPoint</Application>
  <PresentationFormat>Widescreen</PresentationFormat>
  <Paragraphs>182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方正舒体</vt:lpstr>
      <vt:lpstr>Arial</vt:lpstr>
      <vt:lpstr>Garamond</vt:lpstr>
      <vt:lpstr>Organic</vt:lpstr>
      <vt:lpstr>Industrial Structure and Capital Flows</vt:lpstr>
      <vt:lpstr>PowerPoint Presentation</vt:lpstr>
      <vt:lpstr>I.  Overview</vt:lpstr>
      <vt:lpstr>Background</vt:lpstr>
      <vt:lpstr>Two Phenomena in Global Economy</vt:lpstr>
      <vt:lpstr>Main Idea</vt:lpstr>
      <vt:lpstr>Purpose of the Paper</vt:lpstr>
      <vt:lpstr>How can changes in the structure of trade and specialization patterns affect capital flows?</vt:lpstr>
      <vt:lpstr>Analytical Framework</vt:lpstr>
      <vt:lpstr>Analytical Framework</vt:lpstr>
      <vt:lpstr>II. The Model Description</vt:lpstr>
      <vt:lpstr>Description</vt:lpstr>
      <vt:lpstr>A. Production Technologies</vt:lpstr>
      <vt:lpstr>B. Consumers</vt:lpstr>
      <vt:lpstr>C. Market Clearing</vt:lpstr>
      <vt:lpstr>D. Equilibrium</vt:lpstr>
      <vt:lpstr>D. Equilibrium</vt:lpstr>
      <vt:lpstr>D. Equilibrium</vt:lpstr>
      <vt:lpstr>D. Equilibrium</vt:lpstr>
      <vt:lpstr>D. Equilibrium</vt:lpstr>
      <vt:lpstr>III. The Composition Effect</vt:lpstr>
      <vt:lpstr>Assumption IV: The most labor-intensive sector uses only labor as an input and no capital in the production technology, i.e., α1 = 0.</vt:lpstr>
      <vt:lpstr>Proposition 1</vt:lpstr>
      <vt:lpstr>Proposition 1</vt:lpstr>
      <vt:lpstr>A. Aggregate Savings and Investment</vt:lpstr>
      <vt:lpstr>A. Aggregate Savings and Investment</vt:lpstr>
      <vt:lpstr>A. Aggregate Savings and Investment</vt:lpstr>
      <vt:lpstr>A. Aggregate Savings and Investment</vt:lpstr>
      <vt:lpstr>B. International Capital Flows</vt:lpstr>
      <vt:lpstr>B. International Capital Flows</vt:lpstr>
      <vt:lpstr>IV. Quantitative Analysis</vt:lpstr>
      <vt:lpstr>A. A Multi-period OLG Model</vt:lpstr>
      <vt:lpstr>B. Calibration</vt:lpstr>
      <vt:lpstr>C. Results</vt:lpstr>
      <vt:lpstr>PowerPoint Presentation</vt:lpstr>
      <vt:lpstr>C. Results</vt:lpstr>
      <vt:lpstr>PowerPoint Presentation</vt:lpstr>
      <vt:lpstr>D. Discussion</vt:lpstr>
      <vt:lpstr>D. Discussion</vt:lpstr>
      <vt:lpstr>V.  Suggestive Empirical Evidences</vt:lpstr>
      <vt:lpstr>Main Purpose</vt:lpstr>
      <vt:lpstr>The Methodology</vt:lpstr>
      <vt:lpstr>Results</vt:lpstr>
      <vt:lpstr>Results</vt:lpstr>
      <vt:lpstr>PowerPoint Presentation</vt:lpstr>
      <vt:lpstr>Results</vt:lpstr>
      <vt:lpstr>VI.  Final Remarks</vt:lpstr>
      <vt:lpstr>Final Remarks</vt:lpstr>
      <vt:lpstr>Final Remarks</vt:lpstr>
      <vt:lpstr>Final Remarks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Structure and Capital Flows</dc:title>
  <dc:creator>Tian, Denise</dc:creator>
  <cp:lastModifiedBy>Tian, Denise</cp:lastModifiedBy>
  <cp:revision>29</cp:revision>
  <dcterms:created xsi:type="dcterms:W3CDTF">2017-10-03T13:10:40Z</dcterms:created>
  <dcterms:modified xsi:type="dcterms:W3CDTF">2017-10-03T18:37:13Z</dcterms:modified>
</cp:coreProperties>
</file>